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7"/>
  </p:handoutMasterIdLst>
  <p:sldIdLst>
    <p:sldId id="256" r:id="rId2"/>
    <p:sldId id="268" r:id="rId3"/>
    <p:sldId id="273" r:id="rId4"/>
    <p:sldId id="274" r:id="rId5"/>
    <p:sldId id="275" r:id="rId6"/>
  </p:sldIdLst>
  <p:sldSz cx="9144000" cy="6858000" type="screen4x3"/>
  <p:notesSz cx="6669088" cy="99187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496F6-B416-482D-922D-93A691CA4FC0}" type="datetimeFigureOut">
              <a:rPr lang="pl-PL" smtClean="0"/>
              <a:t>2018-06-11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2B1EB-59ED-483D-87DF-6F499EC3F2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8744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2018-06-11</a:t>
            </a:fld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2018-06-11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2018-06-11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2018-06-11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2018-06-11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2018-06-11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2018-06-11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2018-06-11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2018-06-11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2018-06-11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2018-06-11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20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41020F9-2F7A-4866-BBC0-52DFA6A2E4E7}" type="datetimeFigureOut">
              <a:rPr lang="pl-PL" smtClean="0"/>
              <a:t>2018-06-11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poola 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Obraz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0975"/>
            <a:ext cx="4286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7175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"/>
            <a:ext cx="10382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1450"/>
            <a:ext cx="10763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28600"/>
            <a:ext cx="990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66021"/>
            <a:ext cx="754221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977" y="6319384"/>
            <a:ext cx="126987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963415"/>
          </a:xfrm>
        </p:spPr>
        <p:txBody>
          <a:bodyPr/>
          <a:lstStyle/>
          <a:p>
            <a:r>
              <a:rPr lang="pl-PL" sz="6600" dirty="0" smtClean="0"/>
              <a:t>Coaching przedsiębiorczości</a:t>
            </a:r>
            <a:endParaRPr lang="pl-PL" sz="6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656184"/>
          </a:xfrm>
        </p:spPr>
        <p:txBody>
          <a:bodyPr>
            <a:normAutofit fontScale="77500" lnSpcReduction="20000"/>
          </a:bodyPr>
          <a:lstStyle/>
          <a:p>
            <a:r>
              <a:rPr lang="pl-PL" b="1" i="1" dirty="0"/>
              <a:t>Kompleksowe przygotowanie do założenia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i </a:t>
            </a:r>
            <a:r>
              <a:rPr lang="pl-PL" b="1" i="1" dirty="0"/>
              <a:t>prowadzenia własnej działalności gospodarczej w </a:t>
            </a:r>
            <a:r>
              <a:rPr lang="pl-PL" b="1" i="1" dirty="0" smtClean="0"/>
              <a:t>oparciu o </a:t>
            </a:r>
            <a:r>
              <a:rPr lang="pl-PL" b="1" i="1" dirty="0"/>
              <a:t>fińską metodę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TOY-model</a:t>
            </a:r>
            <a:r>
              <a:rPr lang="pl-PL" b="1" i="1" dirty="0"/>
              <a:t>. Entrepreneurship-based </a:t>
            </a:r>
            <a:r>
              <a:rPr lang="pl-PL" b="1" i="1" dirty="0" smtClean="0"/>
              <a:t>Learning</a:t>
            </a:r>
          </a:p>
          <a:p>
            <a:endParaRPr lang="pl-PL" b="1" i="1" dirty="0"/>
          </a:p>
          <a:p>
            <a:r>
              <a:rPr lang="pl-PL" b="1" i="1" dirty="0" smtClean="0"/>
              <a:t>SESJA VII</a:t>
            </a:r>
            <a:endParaRPr lang="pl-PL" dirty="0"/>
          </a:p>
        </p:txBody>
      </p:sp>
      <p:pic>
        <p:nvPicPr>
          <p:cNvPr id="2055" name="Picture 7" descr="poola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325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b="1" dirty="0" smtClean="0"/>
              <a:t>Cele sesji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Rewizja celów 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Podsumowanie coachingu przedsiębiorczości</a:t>
            </a:r>
          </a:p>
          <a:p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12944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48072"/>
          </a:xfrm>
        </p:spPr>
        <p:txBody>
          <a:bodyPr/>
          <a:lstStyle/>
          <a:p>
            <a:r>
              <a:rPr lang="pl-PL" sz="3600" b="1" dirty="0" smtClean="0"/>
              <a:t>Zasada SMART</a:t>
            </a: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/>
          <a:lstStyle/>
          <a:p>
            <a:pPr lvl="0"/>
            <a:r>
              <a:rPr lang="pl-PL" b="1" dirty="0">
                <a:solidFill>
                  <a:srgbClr val="C00000"/>
                </a:solidFill>
              </a:rPr>
              <a:t>S</a:t>
            </a:r>
            <a:r>
              <a:rPr lang="pl-PL" dirty="0">
                <a:solidFill>
                  <a:prstClr val="black"/>
                </a:solidFill>
              </a:rPr>
              <a:t> – (</a:t>
            </a:r>
            <a:r>
              <a:rPr lang="pl-PL" dirty="0" err="1">
                <a:solidFill>
                  <a:prstClr val="black"/>
                </a:solidFill>
              </a:rPr>
              <a:t>specific</a:t>
            </a:r>
            <a:r>
              <a:rPr lang="pl-PL" dirty="0">
                <a:solidFill>
                  <a:prstClr val="black"/>
                </a:solidFill>
              </a:rPr>
              <a:t>) konkretny</a:t>
            </a:r>
          </a:p>
          <a:p>
            <a:pPr lvl="0"/>
            <a:r>
              <a:rPr lang="pl-PL" b="1" dirty="0">
                <a:solidFill>
                  <a:srgbClr val="C00000"/>
                </a:solidFill>
              </a:rPr>
              <a:t>M</a:t>
            </a:r>
            <a:r>
              <a:rPr lang="pl-PL" dirty="0">
                <a:solidFill>
                  <a:prstClr val="black"/>
                </a:solidFill>
              </a:rPr>
              <a:t> – (</a:t>
            </a:r>
            <a:r>
              <a:rPr lang="pl-PL" dirty="0" err="1">
                <a:solidFill>
                  <a:prstClr val="black"/>
                </a:solidFill>
              </a:rPr>
              <a:t>measurable</a:t>
            </a:r>
            <a:r>
              <a:rPr lang="pl-PL" dirty="0">
                <a:solidFill>
                  <a:prstClr val="black"/>
                </a:solidFill>
              </a:rPr>
              <a:t>) mierzalny</a:t>
            </a:r>
          </a:p>
          <a:p>
            <a:pPr lvl="0"/>
            <a:r>
              <a:rPr lang="pl-PL" b="1" dirty="0">
                <a:solidFill>
                  <a:srgbClr val="C00000"/>
                </a:solidFill>
              </a:rPr>
              <a:t>A</a:t>
            </a:r>
            <a:r>
              <a:rPr lang="pl-PL" dirty="0">
                <a:solidFill>
                  <a:prstClr val="black"/>
                </a:solidFill>
              </a:rPr>
              <a:t> – (</a:t>
            </a:r>
            <a:r>
              <a:rPr lang="pl-PL" dirty="0" err="1">
                <a:solidFill>
                  <a:prstClr val="black"/>
                </a:solidFill>
              </a:rPr>
              <a:t>achievable</a:t>
            </a:r>
            <a:r>
              <a:rPr lang="pl-PL" dirty="0">
                <a:solidFill>
                  <a:prstClr val="black"/>
                </a:solidFill>
              </a:rPr>
              <a:t>) osiągalny</a:t>
            </a:r>
          </a:p>
          <a:p>
            <a:pPr lvl="0"/>
            <a:r>
              <a:rPr lang="pl-PL" b="1" dirty="0">
                <a:solidFill>
                  <a:srgbClr val="C00000"/>
                </a:solidFill>
              </a:rPr>
              <a:t>R</a:t>
            </a:r>
            <a:r>
              <a:rPr lang="pl-PL" dirty="0">
                <a:solidFill>
                  <a:prstClr val="black"/>
                </a:solidFill>
              </a:rPr>
              <a:t> – (</a:t>
            </a:r>
            <a:r>
              <a:rPr lang="pl-PL" dirty="0" err="1">
                <a:solidFill>
                  <a:prstClr val="black"/>
                </a:solidFill>
              </a:rPr>
              <a:t>realistic</a:t>
            </a:r>
            <a:r>
              <a:rPr lang="pl-PL" dirty="0">
                <a:solidFill>
                  <a:prstClr val="black"/>
                </a:solidFill>
              </a:rPr>
              <a:t>) realny</a:t>
            </a:r>
          </a:p>
          <a:p>
            <a:pPr lvl="0"/>
            <a:r>
              <a:rPr lang="pl-PL" b="1" dirty="0">
                <a:solidFill>
                  <a:srgbClr val="C00000"/>
                </a:solidFill>
              </a:rPr>
              <a:t>T</a:t>
            </a:r>
            <a:r>
              <a:rPr lang="pl-PL" dirty="0">
                <a:solidFill>
                  <a:prstClr val="black"/>
                </a:solidFill>
              </a:rPr>
              <a:t> – (</a:t>
            </a:r>
            <a:r>
              <a:rPr lang="pl-PL" dirty="0" err="1">
                <a:solidFill>
                  <a:prstClr val="black"/>
                </a:solidFill>
              </a:rPr>
              <a:t>time</a:t>
            </a:r>
            <a:r>
              <a:rPr lang="pl-PL" dirty="0">
                <a:solidFill>
                  <a:prstClr val="black"/>
                </a:solidFill>
              </a:rPr>
              <a:t> &amp; </a:t>
            </a:r>
            <a:r>
              <a:rPr lang="pl-PL" dirty="0" err="1">
                <a:solidFill>
                  <a:prstClr val="black"/>
                </a:solidFill>
              </a:rPr>
              <a:t>cost</a:t>
            </a:r>
            <a:r>
              <a:rPr lang="pl-PL" dirty="0">
                <a:solidFill>
                  <a:prstClr val="black"/>
                </a:solidFill>
              </a:rPr>
              <a:t> </a:t>
            </a:r>
            <a:r>
              <a:rPr lang="pl-PL" dirty="0" err="1">
                <a:solidFill>
                  <a:prstClr val="black"/>
                </a:solidFill>
              </a:rPr>
              <a:t>oriented</a:t>
            </a:r>
            <a:r>
              <a:rPr lang="pl-PL" dirty="0">
                <a:solidFill>
                  <a:prstClr val="black"/>
                </a:solidFill>
              </a:rPr>
              <a:t>) określony w czasie i kosztach</a:t>
            </a:r>
          </a:p>
          <a:p>
            <a:pPr lvl="0"/>
            <a:r>
              <a:rPr lang="pl-PL" b="1" dirty="0">
                <a:solidFill>
                  <a:srgbClr val="CC3300"/>
                </a:solidFill>
              </a:rPr>
              <a:t>E</a:t>
            </a:r>
            <a:r>
              <a:rPr lang="pl-PL" dirty="0">
                <a:solidFill>
                  <a:prstClr val="black"/>
                </a:solidFill>
              </a:rPr>
              <a:t> – (</a:t>
            </a:r>
            <a:r>
              <a:rPr lang="pl-PL" dirty="0" err="1">
                <a:solidFill>
                  <a:prstClr val="black"/>
                </a:solidFill>
              </a:rPr>
              <a:t>exciting</a:t>
            </a:r>
            <a:r>
              <a:rPr lang="pl-PL" dirty="0">
                <a:solidFill>
                  <a:prstClr val="black"/>
                </a:solidFill>
              </a:rPr>
              <a:t>) ekscytujący</a:t>
            </a:r>
          </a:p>
          <a:p>
            <a:pPr lvl="0"/>
            <a:r>
              <a:rPr lang="pl-PL" b="1" dirty="0">
                <a:solidFill>
                  <a:srgbClr val="CC3300"/>
                </a:solidFill>
              </a:rPr>
              <a:t>R</a:t>
            </a:r>
            <a:r>
              <a:rPr lang="pl-PL" dirty="0">
                <a:solidFill>
                  <a:prstClr val="black"/>
                </a:solidFill>
              </a:rPr>
              <a:t> – (</a:t>
            </a:r>
            <a:r>
              <a:rPr lang="pl-PL" dirty="0" err="1">
                <a:solidFill>
                  <a:prstClr val="black"/>
                </a:solidFill>
              </a:rPr>
              <a:t>recorded</a:t>
            </a:r>
            <a:r>
              <a:rPr lang="pl-PL" dirty="0">
                <a:solidFill>
                  <a:prstClr val="black"/>
                </a:solidFill>
              </a:rPr>
              <a:t>) zapisany</a:t>
            </a:r>
          </a:p>
          <a:p>
            <a:pPr lvl="0"/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96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712968" cy="648072"/>
          </a:xfrm>
        </p:spPr>
        <p:txBody>
          <a:bodyPr/>
          <a:lstStyle/>
          <a:p>
            <a:r>
              <a:rPr lang="pl-PL" sz="3600" b="1" dirty="0" smtClean="0"/>
              <a:t>Motorola Model</a:t>
            </a: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1600200"/>
            <a:ext cx="8003232" cy="4525963"/>
          </a:xfrm>
        </p:spPr>
        <p:txBody>
          <a:bodyPr>
            <a:normAutofit/>
          </a:bodyPr>
          <a:lstStyle/>
          <a:p>
            <a:pPr lvl="0">
              <a:buFont typeface="+mj-lt"/>
              <a:buAutoNum type="arabicPeriod"/>
            </a:pPr>
            <a:r>
              <a:rPr lang="pl-PL" sz="3200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Co mi poszło dobrze</a:t>
            </a:r>
            <a:r>
              <a:rPr lang="pl-PL" sz="32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?</a:t>
            </a:r>
          </a:p>
          <a:p>
            <a:pPr lvl="0">
              <a:buFont typeface="+mj-lt"/>
              <a:buAutoNum type="arabicPeriod"/>
            </a:pPr>
            <a:endParaRPr lang="pl-PL" sz="28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lvl="0">
              <a:buFont typeface="+mj-lt"/>
              <a:buAutoNum type="arabicPeriod"/>
            </a:pPr>
            <a:r>
              <a:rPr lang="pl-PL" sz="3200" b="1" dirty="0">
                <a:solidFill>
                  <a:srgbClr val="00B050"/>
                </a:solidFill>
                <a:latin typeface="Calibri"/>
                <a:ea typeface="Calibri"/>
                <a:cs typeface="Times New Roman"/>
              </a:rPr>
              <a:t>Co następnym razem zrobię lepiej</a:t>
            </a:r>
            <a:r>
              <a:rPr lang="pl-PL" sz="3200" b="1" dirty="0" smtClean="0">
                <a:solidFill>
                  <a:srgbClr val="00B050"/>
                </a:solidFill>
                <a:latin typeface="Calibri"/>
                <a:ea typeface="Calibri"/>
                <a:cs typeface="Times New Roman"/>
              </a:rPr>
              <a:t>?</a:t>
            </a:r>
          </a:p>
          <a:p>
            <a:pPr lvl="0">
              <a:buFont typeface="+mj-lt"/>
              <a:buAutoNum type="arabicPeriod"/>
            </a:pPr>
            <a:endParaRPr lang="pl-PL" sz="2800" b="1" dirty="0">
              <a:solidFill>
                <a:srgbClr val="00B050"/>
              </a:solidFill>
              <a:latin typeface="Calibri"/>
              <a:ea typeface="Calibri"/>
              <a:cs typeface="Times New Roman"/>
            </a:endParaRPr>
          </a:p>
          <a:p>
            <a:pPr lvl="0">
              <a:buFont typeface="+mj-lt"/>
              <a:buAutoNum type="arabicPeriod"/>
            </a:pPr>
            <a:r>
              <a:rPr lang="pl-PL" sz="3200" b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Czego się </a:t>
            </a:r>
            <a:r>
              <a:rPr lang="pl-PL" sz="3200" b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nauczyłam/nauczyłem</a:t>
            </a:r>
            <a:r>
              <a:rPr lang="pl-PL" sz="3200" b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?</a:t>
            </a:r>
          </a:p>
          <a:p>
            <a:pPr lvl="0">
              <a:buFont typeface="+mj-lt"/>
              <a:buAutoNum type="arabicPeriod"/>
            </a:pPr>
            <a:endParaRPr lang="pl-PL" sz="2800" b="1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lvl="0">
              <a:buFont typeface="+mj-lt"/>
              <a:buAutoNum type="arabicPeriod"/>
            </a:pPr>
            <a:r>
              <a:rPr lang="pl-PL" sz="3200" b="1" dirty="0">
                <a:solidFill>
                  <a:srgbClr val="0000CC"/>
                </a:solidFill>
                <a:latin typeface="Calibri"/>
                <a:ea typeface="Calibri"/>
                <a:cs typeface="Times New Roman"/>
              </a:rPr>
              <a:t>Co wykorzystam w praktyce</a:t>
            </a:r>
            <a:r>
              <a:rPr lang="pl-PL" sz="3200" b="1" dirty="0" smtClean="0">
                <a:solidFill>
                  <a:srgbClr val="0000CC"/>
                </a:solidFill>
                <a:latin typeface="Calibri"/>
                <a:ea typeface="Calibri"/>
                <a:cs typeface="Times New Roman"/>
              </a:rPr>
              <a:t>?</a:t>
            </a:r>
            <a:endParaRPr lang="pl-PL" sz="3200" b="1" dirty="0">
              <a:solidFill>
                <a:srgbClr val="0000CC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96485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76064"/>
          </a:xfrm>
        </p:spPr>
        <p:txBody>
          <a:bodyPr/>
          <a:lstStyle/>
          <a:p>
            <a:r>
              <a:rPr lang="pl-PL" sz="3600" b="1" dirty="0" smtClean="0"/>
              <a:t>Motorola Model</a:t>
            </a: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1340768"/>
            <a:ext cx="7920880" cy="4896544"/>
          </a:xfrm>
        </p:spPr>
        <p:txBody>
          <a:bodyPr>
            <a:normAutofit/>
          </a:bodyPr>
          <a:lstStyle/>
          <a:p>
            <a:pPr lvl="0">
              <a:buFont typeface="+mj-lt"/>
              <a:buAutoNum type="arabicPeriod"/>
            </a:pPr>
            <a:r>
              <a:rPr lang="pl-PL" sz="28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Co </a:t>
            </a:r>
            <a:r>
              <a:rPr lang="pl-PL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poszło dobrze?</a:t>
            </a:r>
          </a:p>
          <a:p>
            <a:pPr lvl="0">
              <a:buFont typeface="+mj-lt"/>
              <a:buAutoNum type="arabicPeriod"/>
            </a:pPr>
            <a:r>
              <a:rPr lang="pl-PL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Co powinno być zrobione lepiej następnym razem?</a:t>
            </a:r>
          </a:p>
          <a:p>
            <a:pPr lvl="0">
              <a:buFont typeface="+mj-lt"/>
              <a:buAutoNum type="arabicPeriod"/>
            </a:pPr>
            <a:r>
              <a:rPr lang="pl-PL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Czego się </a:t>
            </a:r>
            <a:r>
              <a:rPr lang="pl-PL" sz="28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nauczyłam/nauczyłem </a:t>
            </a:r>
            <a:r>
              <a:rPr lang="pl-PL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dzięki udziałowi </a:t>
            </a:r>
            <a:r>
              <a:rPr lang="pl-PL" sz="28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pl-PL" sz="28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pl-PL" sz="28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w </a:t>
            </a:r>
            <a:r>
              <a:rPr lang="pl-PL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tych sesjach?</a:t>
            </a:r>
          </a:p>
          <a:p>
            <a:pPr lvl="0">
              <a:buFont typeface="+mj-lt"/>
              <a:buAutoNum type="arabicPeriod"/>
            </a:pPr>
            <a:r>
              <a:rPr lang="pl-PL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Co z tego, czego się </a:t>
            </a:r>
            <a:r>
              <a:rPr lang="pl-PL" sz="28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dowiedziałam/dowiedziałem, nauczyłam/nauczyłem, zobaczyłam/zobaczyłem </a:t>
            </a:r>
            <a:r>
              <a:rPr lang="pl-PL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wykorzystam w praktyce?</a:t>
            </a:r>
          </a:p>
          <a:p>
            <a:pPr lvl="0">
              <a:lnSpc>
                <a:spcPct val="120000"/>
              </a:lnSpc>
            </a:pP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0588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ierownictwo">
  <a:themeElements>
    <a:clrScheme name="Kierownictw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Kierownictw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ierownictw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1303</TotalTime>
  <Words>105</Words>
  <Application>Microsoft Office PowerPoint</Application>
  <PresentationFormat>Pokaz na ekranie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Kierownictwo</vt:lpstr>
      <vt:lpstr>Coaching przedsiębiorczości</vt:lpstr>
      <vt:lpstr>Cele sesji</vt:lpstr>
      <vt:lpstr>Zasada SMART</vt:lpstr>
      <vt:lpstr>Motorola Model</vt:lpstr>
      <vt:lpstr>Motorola Model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 przedsiębiorczości</dc:title>
  <dc:creator>Michał Raciborski</dc:creator>
  <cp:lastModifiedBy>Sylwia Stokowska</cp:lastModifiedBy>
  <cp:revision>85</cp:revision>
  <cp:lastPrinted>2017-04-10T11:16:22Z</cp:lastPrinted>
  <dcterms:created xsi:type="dcterms:W3CDTF">2017-03-16T12:25:29Z</dcterms:created>
  <dcterms:modified xsi:type="dcterms:W3CDTF">2018-06-11T09:03:28Z</dcterms:modified>
</cp:coreProperties>
</file>